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770" y="1177454"/>
            <a:ext cx="6376998" cy="2601880"/>
          </a:xfrm>
        </p:spPr>
        <p:txBody>
          <a:bodyPr/>
          <a:lstStyle/>
          <a:p>
            <a:r>
              <a:rPr lang="en-US" u="sng" dirty="0" smtClean="0"/>
              <a:t>From the Mixed-Up Files of Mrs. Basil E. Frankweiler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15" y="3997274"/>
            <a:ext cx="4247257" cy="1033799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By: E.L. </a:t>
            </a:r>
            <a:r>
              <a:rPr lang="en-US" sz="3600" dirty="0" err="1" smtClean="0"/>
              <a:t>Konigsburg</a:t>
            </a:r>
            <a:endParaRPr lang="en-US" sz="3600" dirty="0" smtClean="0"/>
          </a:p>
          <a:p>
            <a:r>
              <a:rPr lang="en-US" sz="3600" dirty="0" smtClean="0"/>
              <a:t>Copyright: 1967</a:t>
            </a:r>
            <a:endParaRPr lang="en-US" sz="3600" dirty="0"/>
          </a:p>
        </p:txBody>
      </p:sp>
      <p:pic>
        <p:nvPicPr>
          <p:cNvPr id="4" name="Picture 3" descr="BasilEFrankweile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72" y="3872165"/>
            <a:ext cx="1693496" cy="25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0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16456"/>
            <a:ext cx="7583488" cy="1143000"/>
          </a:xfrm>
        </p:spPr>
        <p:txBody>
          <a:bodyPr/>
          <a:lstStyle/>
          <a:p>
            <a:r>
              <a:rPr lang="en-US" dirty="0" smtClean="0"/>
              <a:t>About the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566582"/>
            <a:ext cx="7232650" cy="3324631"/>
          </a:xfrm>
        </p:spPr>
        <p:txBody>
          <a:bodyPr>
            <a:normAutofit fontScale="92500"/>
          </a:bodyPr>
          <a:lstStyle/>
          <a:p>
            <a:r>
              <a:rPr lang="en-US" dirty="0"/>
              <a:t>W</a:t>
            </a:r>
            <a:r>
              <a:rPr lang="en-US" dirty="0" smtClean="0"/>
              <a:t>on </a:t>
            </a:r>
            <a:r>
              <a:rPr lang="en-US" dirty="0"/>
              <a:t>the annual </a:t>
            </a:r>
            <a:r>
              <a:rPr lang="en-US" dirty="0" smtClean="0"/>
              <a:t>Newbery Medal for excellence in American children’s literature in 1968</a:t>
            </a:r>
          </a:p>
          <a:p>
            <a:r>
              <a:rPr lang="en-US" dirty="0" smtClean="0"/>
              <a:t>Chosen as one </a:t>
            </a:r>
            <a:r>
              <a:rPr lang="en-US" dirty="0"/>
              <a:t>of the </a:t>
            </a:r>
            <a:r>
              <a:rPr lang="en-US" dirty="0" smtClean="0"/>
              <a:t>“100 </a:t>
            </a:r>
            <a:r>
              <a:rPr lang="en-US" dirty="0"/>
              <a:t>Best Books for </a:t>
            </a:r>
            <a:r>
              <a:rPr lang="en-US" dirty="0" smtClean="0"/>
              <a:t>Children</a:t>
            </a:r>
            <a:r>
              <a:rPr lang="en-US" i="1" dirty="0" smtClean="0"/>
              <a:t>” </a:t>
            </a:r>
            <a:r>
              <a:rPr lang="en-US" dirty="0"/>
              <a:t>in </a:t>
            </a:r>
            <a:r>
              <a:rPr lang="en-US" dirty="0" smtClean="0"/>
              <a:t>2005 by National Education Association</a:t>
            </a:r>
          </a:p>
          <a:p>
            <a:r>
              <a:rPr lang="en-US" dirty="0" smtClean="0"/>
              <a:t>Named one </a:t>
            </a:r>
            <a:r>
              <a:rPr lang="en-US" dirty="0"/>
              <a:t>of the "Top 100 Chapter Books" of all time </a:t>
            </a:r>
            <a:r>
              <a:rPr lang="en-US" dirty="0" smtClean="0"/>
              <a:t>in 2012 by the School Library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81882"/>
            <a:ext cx="7583488" cy="1143000"/>
          </a:xfrm>
        </p:spPr>
        <p:txBody>
          <a:bodyPr/>
          <a:lstStyle/>
          <a:p>
            <a:r>
              <a:rPr lang="en-US" dirty="0" smtClean="0"/>
              <a:t>Whose perspective?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540122"/>
            <a:ext cx="7232650" cy="3351091"/>
          </a:xfrm>
        </p:spPr>
        <p:txBody>
          <a:bodyPr>
            <a:normAutofit lnSpcReduction="10000"/>
          </a:bodyPr>
          <a:lstStyle/>
          <a:p>
            <a:pPr marL="457200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sz="2400" dirty="0">
                <a:effectLst/>
              </a:rPr>
              <a:t>This story is told from the perspective of Mrs. Basil E. Frankweiler as she write a </a:t>
            </a:r>
            <a:r>
              <a:rPr lang="en-US" sz="2400" dirty="0" smtClean="0">
                <a:effectLst/>
              </a:rPr>
              <a:t>script </a:t>
            </a:r>
            <a:r>
              <a:rPr lang="en-US" sz="2400" dirty="0">
                <a:effectLst/>
              </a:rPr>
              <a:t>to her lawyer, </a:t>
            </a:r>
            <a:r>
              <a:rPr lang="en-US" sz="2400" dirty="0" err="1" smtClean="0">
                <a:effectLst/>
              </a:rPr>
              <a:t>Saxonberg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  <a:p>
            <a:pPr marL="457200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sz="2400" dirty="0">
                <a:effectLst/>
              </a:rPr>
              <a:t>S</a:t>
            </a:r>
            <a:r>
              <a:rPr lang="en-US" sz="2400" dirty="0" smtClean="0">
                <a:effectLst/>
              </a:rPr>
              <a:t>ometimes </a:t>
            </a:r>
            <a:r>
              <a:rPr lang="en-US" sz="2400" dirty="0">
                <a:effectLst/>
              </a:rPr>
              <a:t>she speaks directly to him using </a:t>
            </a:r>
            <a:r>
              <a:rPr lang="en-US" sz="2400" dirty="0" smtClean="0">
                <a:effectLst/>
              </a:rPr>
              <a:t>parentheses.</a:t>
            </a:r>
          </a:p>
          <a:p>
            <a:pPr marL="457200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sz="2400" dirty="0" smtClean="0">
                <a:effectLst/>
              </a:rPr>
              <a:t>As we are reading, how can we distinguish (show the difference between) her talking and the story she is telling?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3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45435"/>
            <a:ext cx="7583488" cy="1143000"/>
          </a:xfrm>
        </p:spPr>
        <p:txBody>
          <a:bodyPr/>
          <a:lstStyle/>
          <a:p>
            <a:r>
              <a:rPr lang="en-US" sz="3600" dirty="0" smtClean="0"/>
              <a:t>What were the 1960s like in </a:t>
            </a:r>
            <a:br>
              <a:rPr lang="en-US" sz="3600" dirty="0" smtClean="0"/>
            </a:br>
            <a:r>
              <a:rPr lang="en-US" sz="3600" dirty="0" smtClean="0"/>
              <a:t>New York City?</a:t>
            </a:r>
            <a:endParaRPr lang="en-US" sz="3600" dirty="0"/>
          </a:p>
        </p:txBody>
      </p:sp>
      <p:pic>
        <p:nvPicPr>
          <p:cNvPr id="4" name="Picture 3" descr="2093860711_f59e0ca91b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93" y="2411763"/>
            <a:ext cx="5479786" cy="41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cityroom-parkslope-crash-blog4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1" y="3386830"/>
            <a:ext cx="4425880" cy="2932146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5" name="Picture 4" descr="Corbis-42-324000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82" y="1071615"/>
            <a:ext cx="3512394" cy="273857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2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16913"/>
            <a:ext cx="7583488" cy="1143000"/>
          </a:xfrm>
        </p:spPr>
        <p:txBody>
          <a:bodyPr/>
          <a:lstStyle/>
          <a:p>
            <a:r>
              <a:rPr lang="en-US" sz="3600" dirty="0" smtClean="0"/>
              <a:t>What did they wear in the 1960s?</a:t>
            </a:r>
            <a:endParaRPr lang="en-US" sz="3600" dirty="0"/>
          </a:p>
        </p:txBody>
      </p:sp>
      <p:pic>
        <p:nvPicPr>
          <p:cNvPr id="4" name="Picture 3" descr="sclh19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1" y="2922158"/>
            <a:ext cx="6683553" cy="35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nypl.org.jpe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" y="2479541"/>
            <a:ext cx="3168744" cy="3878012"/>
          </a:xfrm>
          <a:prstGeom prst="rect">
            <a:avLst/>
          </a:prstGeom>
        </p:spPr>
      </p:pic>
      <p:pic>
        <p:nvPicPr>
          <p:cNvPr id="5" name="Picture 4" descr="1960s-clothes-for-kids-i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5" y="1058384"/>
            <a:ext cx="3791478" cy="3267763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01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450" y="2599423"/>
            <a:ext cx="3689354" cy="2298878"/>
          </a:xfrm>
        </p:spPr>
        <p:txBody>
          <a:bodyPr/>
          <a:lstStyle/>
          <a:p>
            <a:r>
              <a:rPr lang="en-US" sz="3600" dirty="0" smtClean="0"/>
              <a:t>What would school look like in the 1960s?</a:t>
            </a:r>
            <a:endParaRPr lang="en-US" sz="3600" dirty="0"/>
          </a:p>
        </p:txBody>
      </p:sp>
      <p:pic>
        <p:nvPicPr>
          <p:cNvPr id="4" name="Picture 3" descr="tumblr_m96o0zZBN41qi9p81o1_r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3" y="1970031"/>
            <a:ext cx="3587527" cy="43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kelands_ps_1960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2" t="3226" r="4560" b="2451"/>
          <a:stretch/>
        </p:blipFill>
        <p:spPr>
          <a:xfrm>
            <a:off x="1134023" y="1526940"/>
            <a:ext cx="6758774" cy="50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77</TotalTime>
  <Words>159</Words>
  <Application>Microsoft Macintosh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From the Mixed-Up Files of Mrs. Basil E. Frankweiler</vt:lpstr>
      <vt:lpstr>About the Novel</vt:lpstr>
      <vt:lpstr>Whose perspective?</vt:lpstr>
      <vt:lpstr>What were the 1960s like in  New York City?</vt:lpstr>
      <vt:lpstr>PowerPoint Presentation</vt:lpstr>
      <vt:lpstr>What did they wear in the 1960s?</vt:lpstr>
      <vt:lpstr>PowerPoint Presentation</vt:lpstr>
      <vt:lpstr>What would school look like in the 1960s?</vt:lpstr>
      <vt:lpstr>PowerPoint Presentation</vt:lpstr>
    </vt:vector>
  </TitlesOfParts>
  <Company>Ball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Mixed-Up Files of Mrs. Basil E. Frankweiler</dc:title>
  <dc:creator>Abigail Savage</dc:creator>
  <cp:lastModifiedBy>Abigail Savage</cp:lastModifiedBy>
  <cp:revision>11</cp:revision>
  <dcterms:created xsi:type="dcterms:W3CDTF">2013-02-25T03:59:35Z</dcterms:created>
  <dcterms:modified xsi:type="dcterms:W3CDTF">2013-02-25T05:16:41Z</dcterms:modified>
</cp:coreProperties>
</file>